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6858000" cy="9144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83" userDrawn="1">
          <p15:clr>
            <a:srgbClr val="A4A3A4"/>
          </p15:clr>
        </p15:guide>
        <p15:guide id="2" orient="horz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7007"/>
    <a:srgbClr val="4F0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834" autoAdjust="0"/>
  </p:normalViewPr>
  <p:slideViewPr>
    <p:cSldViewPr snapToGrid="0">
      <p:cViewPr varScale="1">
        <p:scale>
          <a:sx n="85" d="100"/>
          <a:sy n="85" d="100"/>
        </p:scale>
        <p:origin x="2952" y="96"/>
      </p:cViewPr>
      <p:guideLst>
        <p:guide pos="2183"/>
        <p:guide orient="horz"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r>
              <a:rPr lang="ko-KR" altLang="en-US" smtClean="0"/>
              <a:t>차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298F-9241-4EF7-A37D-789ABD86CBAA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164BE-1BC8-4D1B-B6C5-AE5B01F474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81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8693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r>
              <a:rPr lang="ko-KR" altLang="en-US" smtClean="0"/>
              <a:t>차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43" y="4"/>
            <a:ext cx="2949099" cy="498693"/>
          </a:xfrm>
          <a:prstGeom prst="rect">
            <a:avLst/>
          </a:prstGeom>
        </p:spPr>
        <p:txBody>
          <a:bodyPr vert="horz" lIns="91405" tIns="45702" rIns="91405" bIns="45702" rtlCol="0"/>
          <a:lstStyle>
            <a:lvl1pPr algn="r">
              <a:defRPr sz="1200"/>
            </a:lvl1pPr>
          </a:lstStyle>
          <a:p>
            <a:fld id="{FDA66D2B-67B3-4F38-A809-EF1C6961950D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30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2" rIns="91405" bIns="4570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83310"/>
            <a:ext cx="5444490" cy="3913614"/>
          </a:xfrm>
          <a:prstGeom prst="rect">
            <a:avLst/>
          </a:prstGeom>
        </p:spPr>
        <p:txBody>
          <a:bodyPr vert="horz" lIns="91405" tIns="45702" rIns="91405" bIns="45702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05" tIns="45702" rIns="91405" bIns="45702" rtlCol="0" anchor="b"/>
          <a:lstStyle>
            <a:lvl1pPr algn="r">
              <a:defRPr sz="1200"/>
            </a:lvl1pPr>
          </a:lstStyle>
          <a:p>
            <a:fld id="{DF571101-1E46-4131-8F11-1C809121D6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94746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3013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40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3013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817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3013" cy="33543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49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9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6" indent="0" algn="ctr">
              <a:buNone/>
              <a:defRPr sz="1350"/>
            </a:lvl3pPr>
            <a:lvl4pPr marL="1028694" indent="0" algn="ctr">
              <a:buNone/>
              <a:defRPr sz="1200"/>
            </a:lvl4pPr>
            <a:lvl5pPr marL="1371592" indent="0" algn="ctr">
              <a:buNone/>
              <a:defRPr sz="1200"/>
            </a:lvl5pPr>
            <a:lvl6pPr marL="1714490" indent="0" algn="ctr">
              <a:buNone/>
              <a:defRPr sz="1200"/>
            </a:lvl6pPr>
            <a:lvl7pPr marL="2057388" indent="0" algn="ctr">
              <a:buNone/>
              <a:defRPr sz="1200"/>
            </a:lvl7pPr>
            <a:lvl8pPr marL="2400286" indent="0" algn="ctr">
              <a:buNone/>
              <a:defRPr sz="1200"/>
            </a:lvl8pPr>
            <a:lvl9pPr marL="2743185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15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35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44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01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01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48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2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340102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21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22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9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9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6" indent="0">
              <a:buNone/>
              <a:defRPr sz="900"/>
            </a:lvl3pPr>
            <a:lvl4pPr marL="1028694" indent="0">
              <a:buNone/>
              <a:defRPr sz="750"/>
            </a:lvl4pPr>
            <a:lvl5pPr marL="1371592" indent="0">
              <a:buNone/>
              <a:defRPr sz="750"/>
            </a:lvl5pPr>
            <a:lvl6pPr marL="1714490" indent="0">
              <a:buNone/>
              <a:defRPr sz="750"/>
            </a:lvl6pPr>
            <a:lvl7pPr marL="2057388" indent="0">
              <a:buNone/>
              <a:defRPr sz="750"/>
            </a:lvl7pPr>
            <a:lvl8pPr marL="2400286" indent="0">
              <a:buNone/>
              <a:defRPr sz="750"/>
            </a:lvl8pPr>
            <a:lvl9pPr marL="2743185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20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5911-3876-47CD-A1C9-2F649316DB69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5BF03-F9B0-450C-B076-66610AE27A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36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96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9" indent="-171449" algn="l" defTabSz="685796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7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smilehj277@postech.ac.k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o.gl/forms/Jd6zHV6yN4xS4dIs2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9114" y="4962470"/>
            <a:ext cx="6811074" cy="3831818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■ 교육기간 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[</a:t>
            </a:r>
            <a:r>
              <a:rPr lang="ko-KR" altLang="en-US" sz="1400" b="1" dirty="0">
                <a:latin typeface="+mn-ea"/>
              </a:rPr>
              <a:t>기초과정</a:t>
            </a:r>
            <a:r>
              <a:rPr lang="en-US" altLang="ko-KR" sz="1400" b="1" dirty="0">
                <a:latin typeface="+mn-ea"/>
              </a:rPr>
              <a:t>] 2017</a:t>
            </a:r>
            <a:r>
              <a:rPr lang="ko-KR" altLang="en-US" sz="1400" b="1">
                <a:latin typeface="+mn-ea"/>
              </a:rPr>
              <a:t>년 </a:t>
            </a:r>
            <a:r>
              <a:rPr lang="en-US" altLang="ko-KR" sz="1400" b="1" smtClean="0">
                <a:latin typeface="+mn-ea"/>
              </a:rPr>
              <a:t>11</a:t>
            </a:r>
            <a:r>
              <a:rPr lang="ko-KR" altLang="en-US" sz="1400" b="1" smtClean="0">
                <a:latin typeface="+mn-ea"/>
              </a:rPr>
              <a:t>월 </a:t>
            </a:r>
            <a:r>
              <a:rPr lang="en-US" altLang="ko-KR" sz="1400" b="1" smtClean="0">
                <a:latin typeface="+mn-ea"/>
              </a:rPr>
              <a:t>29</a:t>
            </a:r>
            <a:r>
              <a:rPr lang="ko-KR" altLang="en-US" sz="1400" b="1" smtClean="0">
                <a:latin typeface="+mn-ea"/>
              </a:rPr>
              <a:t>일</a:t>
            </a:r>
            <a:r>
              <a:rPr lang="en-US" altLang="ko-KR" sz="1400" b="1" smtClean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수</a:t>
            </a:r>
            <a:r>
              <a:rPr lang="en-US" altLang="ko-KR" sz="1400" b="1" smtClean="0">
                <a:latin typeface="+mn-ea"/>
              </a:rPr>
              <a:t>), 30</a:t>
            </a:r>
            <a:r>
              <a:rPr lang="ko-KR" altLang="en-US" sz="1400" b="1" smtClean="0">
                <a:latin typeface="+mn-ea"/>
              </a:rPr>
              <a:t>일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목</a:t>
            </a:r>
            <a:r>
              <a:rPr lang="en-US" altLang="ko-KR" sz="1400" b="1" dirty="0">
                <a:latin typeface="+mn-ea"/>
              </a:rPr>
              <a:t>) / </a:t>
            </a:r>
            <a:r>
              <a:rPr lang="ko-KR" altLang="en-US" sz="1400" b="1" dirty="0">
                <a:latin typeface="+mn-ea"/>
              </a:rPr>
              <a:t>총 </a:t>
            </a:r>
            <a:r>
              <a:rPr lang="en-US" altLang="ko-KR" sz="1400" b="1" dirty="0">
                <a:latin typeface="+mn-ea"/>
              </a:rPr>
              <a:t>12</a:t>
            </a:r>
            <a:r>
              <a:rPr lang="ko-KR" altLang="en-US" sz="1400" b="1" dirty="0">
                <a:latin typeface="+mn-ea"/>
              </a:rPr>
              <a:t>시간 이론 교육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[</a:t>
            </a:r>
            <a:r>
              <a:rPr lang="ko-KR" altLang="en-US" sz="1400" b="1" dirty="0">
                <a:latin typeface="+mn-ea"/>
              </a:rPr>
              <a:t>심화과정</a:t>
            </a:r>
            <a:r>
              <a:rPr lang="en-US" altLang="ko-KR" sz="1400" b="1" dirty="0">
                <a:latin typeface="+mn-ea"/>
              </a:rPr>
              <a:t>] 2017</a:t>
            </a:r>
            <a:r>
              <a:rPr lang="ko-KR" altLang="en-US" sz="1400" b="1">
                <a:latin typeface="+mn-ea"/>
              </a:rPr>
              <a:t>년 </a:t>
            </a:r>
            <a:r>
              <a:rPr lang="en-US" altLang="ko-KR" sz="1400" b="1" smtClean="0">
                <a:latin typeface="+mn-ea"/>
              </a:rPr>
              <a:t>12</a:t>
            </a:r>
            <a:r>
              <a:rPr lang="ko-KR" altLang="en-US" sz="1400" b="1" smtClean="0">
                <a:latin typeface="+mn-ea"/>
              </a:rPr>
              <a:t>월 </a:t>
            </a:r>
            <a:r>
              <a:rPr lang="en-US" altLang="ko-KR" sz="1400" b="1">
                <a:latin typeface="+mn-ea"/>
              </a:rPr>
              <a:t>4</a:t>
            </a:r>
            <a:r>
              <a:rPr lang="ko-KR" altLang="en-US" sz="1400" b="1" smtClean="0">
                <a:latin typeface="+mn-ea"/>
              </a:rPr>
              <a:t>일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월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en-US" altLang="ko-KR" sz="1400" b="1">
                <a:latin typeface="+mn-ea"/>
              </a:rPr>
              <a:t>~ </a:t>
            </a:r>
            <a:r>
              <a:rPr lang="en-US" altLang="ko-KR" sz="1400" b="1" smtClean="0">
                <a:latin typeface="+mn-ea"/>
              </a:rPr>
              <a:t>2018</a:t>
            </a:r>
            <a:r>
              <a:rPr lang="ko-KR" altLang="en-US" sz="1400" b="1" smtClean="0">
                <a:latin typeface="+mn-ea"/>
              </a:rPr>
              <a:t>년 </a:t>
            </a:r>
            <a:r>
              <a:rPr lang="en-US" altLang="ko-KR" sz="1400" b="1" smtClean="0">
                <a:latin typeface="+mn-ea"/>
              </a:rPr>
              <a:t>1</a:t>
            </a:r>
            <a:r>
              <a:rPr lang="ko-KR" altLang="en-US" sz="1400" b="1" smtClean="0">
                <a:latin typeface="+mn-ea"/>
              </a:rPr>
              <a:t>월 </a:t>
            </a:r>
            <a:r>
              <a:rPr lang="en-US" altLang="ko-KR" sz="1400" b="1">
                <a:latin typeface="+mn-ea"/>
              </a:rPr>
              <a:t>4</a:t>
            </a:r>
            <a:r>
              <a:rPr lang="ko-KR" altLang="en-US" sz="1400" b="1" smtClean="0">
                <a:latin typeface="+mn-ea"/>
              </a:rPr>
              <a:t>일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화</a:t>
            </a:r>
            <a:r>
              <a:rPr lang="en-US" altLang="ko-KR" sz="1400" b="1" dirty="0">
                <a:latin typeface="+mn-ea"/>
              </a:rPr>
              <a:t>) 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  <a:r>
              <a:rPr lang="en-US" altLang="ko-KR" sz="1400" b="1" dirty="0" smtClean="0">
                <a:latin typeface="+mn-ea"/>
              </a:rPr>
              <a:t>               / </a:t>
            </a:r>
            <a:r>
              <a:rPr lang="ko-KR" altLang="en-US" sz="1400" b="1" dirty="0" smtClean="0">
                <a:latin typeface="+mn-ea"/>
              </a:rPr>
              <a:t>주 </a:t>
            </a:r>
            <a:r>
              <a:rPr lang="en-US" altLang="ko-KR" sz="1400" b="1" dirty="0" smtClean="0">
                <a:latin typeface="+mn-ea"/>
              </a:rPr>
              <a:t>40</a:t>
            </a:r>
            <a:r>
              <a:rPr lang="ko-KR" altLang="en-US" sz="1400" b="1" dirty="0" smtClean="0">
                <a:latin typeface="+mn-ea"/>
              </a:rPr>
              <a:t>시간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총 </a:t>
            </a:r>
            <a:r>
              <a:rPr lang="en-US" altLang="ko-KR" sz="1400" b="1" dirty="0">
                <a:latin typeface="+mn-ea"/>
              </a:rPr>
              <a:t>172</a:t>
            </a:r>
            <a:r>
              <a:rPr lang="ko-KR" altLang="en-US" sz="1400" b="1" dirty="0">
                <a:latin typeface="+mn-ea"/>
              </a:rPr>
              <a:t>시간 </a:t>
            </a:r>
            <a:r>
              <a:rPr lang="ko-KR" altLang="en-US" sz="1400" b="1" dirty="0" smtClean="0">
                <a:latin typeface="+mn-ea"/>
              </a:rPr>
              <a:t>이론 </a:t>
            </a:r>
            <a:r>
              <a:rPr lang="en-US" altLang="ko-KR" sz="1400" b="1" dirty="0" smtClean="0">
                <a:latin typeface="+mn-ea"/>
              </a:rPr>
              <a:t>&amp; </a:t>
            </a:r>
            <a:r>
              <a:rPr lang="ko-KR" altLang="en-US" sz="1400" b="1" smtClean="0">
                <a:latin typeface="+mn-ea"/>
              </a:rPr>
              <a:t>실습 </a:t>
            </a:r>
            <a:r>
              <a:rPr lang="ko-KR" altLang="en-US" sz="1400" b="1" smtClean="0">
                <a:latin typeface="+mn-ea"/>
              </a:rPr>
              <a:t>교육 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■ 교 육 </a:t>
            </a:r>
            <a:r>
              <a:rPr lang="ko-KR" altLang="en-US" sz="1400" b="1" dirty="0" smtClean="0">
                <a:latin typeface="+mn-ea"/>
              </a:rPr>
              <a:t>비 </a:t>
            </a:r>
            <a:r>
              <a:rPr lang="en-US" altLang="ko-KR" sz="1400" b="1" dirty="0" smtClean="0">
                <a:latin typeface="+mn-ea"/>
              </a:rPr>
              <a:t>(※ </a:t>
            </a:r>
            <a:r>
              <a:rPr lang="ko-KR" altLang="en-US" sz="1400" b="1" dirty="0" smtClean="0">
                <a:latin typeface="+mn-ea"/>
              </a:rPr>
              <a:t>교육비 외 식비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교통비</a:t>
            </a:r>
            <a:r>
              <a:rPr lang="en-US" altLang="ko-KR" sz="1400" b="1" dirty="0" smtClean="0">
                <a:latin typeface="+mn-ea"/>
              </a:rPr>
              <a:t>, </a:t>
            </a:r>
            <a:r>
              <a:rPr lang="ko-KR" altLang="en-US" sz="1400" b="1" dirty="0" smtClean="0">
                <a:latin typeface="+mn-ea"/>
              </a:rPr>
              <a:t>숙박비 등은 교육생 본인 부담</a:t>
            </a:r>
            <a:r>
              <a:rPr lang="en-US" altLang="ko-KR" sz="1400" b="1" dirty="0" smtClean="0">
                <a:latin typeface="+mn-ea"/>
              </a:rPr>
              <a:t>)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[</a:t>
            </a:r>
            <a:r>
              <a:rPr lang="ko-KR" altLang="en-US" sz="1400" b="1" dirty="0">
                <a:latin typeface="+mn-ea"/>
              </a:rPr>
              <a:t>기초과정</a:t>
            </a:r>
            <a:r>
              <a:rPr lang="en-US" altLang="ko-KR" sz="1400" b="1" dirty="0">
                <a:latin typeface="+mn-ea"/>
              </a:rPr>
              <a:t>] </a:t>
            </a:r>
            <a:r>
              <a:rPr lang="ko-KR" altLang="en-US" sz="1400" b="1" dirty="0">
                <a:latin typeface="+mn-ea"/>
              </a:rPr>
              <a:t>교육비 무료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[</a:t>
            </a:r>
            <a:r>
              <a:rPr lang="ko-KR" altLang="en-US" sz="1400" b="1" dirty="0">
                <a:latin typeface="+mn-ea"/>
              </a:rPr>
              <a:t>심화과정</a:t>
            </a:r>
            <a:r>
              <a:rPr lang="en-US" altLang="ko-KR" sz="1400" b="1" dirty="0">
                <a:latin typeface="+mn-ea"/>
              </a:rPr>
              <a:t>] </a:t>
            </a:r>
            <a:r>
              <a:rPr lang="ko-KR" altLang="en-US" sz="1400" b="1" dirty="0">
                <a:latin typeface="+mn-ea"/>
              </a:rPr>
              <a:t>총 </a:t>
            </a:r>
            <a:r>
              <a:rPr lang="en-US" altLang="ko-KR" sz="1400" b="1" dirty="0">
                <a:latin typeface="+mn-ea"/>
              </a:rPr>
              <a:t>500,000</a:t>
            </a:r>
            <a:r>
              <a:rPr lang="ko-KR" altLang="en-US" sz="1400" b="1" dirty="0">
                <a:latin typeface="+mn-ea"/>
              </a:rPr>
              <a:t>원 </a:t>
            </a:r>
            <a:r>
              <a:rPr lang="en-US" altLang="ko-KR" sz="1400" b="1" dirty="0">
                <a:latin typeface="+mn-ea"/>
              </a:rPr>
              <a:t>(※ </a:t>
            </a:r>
            <a:r>
              <a:rPr lang="ko-KR" altLang="en-US" sz="1400" b="1" dirty="0">
                <a:latin typeface="+mn-ea"/>
              </a:rPr>
              <a:t>심화과정 수료자에 한해 교육비 환급</a:t>
            </a:r>
            <a:r>
              <a:rPr lang="en-US" altLang="ko-KR" sz="1400" b="1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latin typeface="+mn-ea"/>
              </a:rPr>
              <a:t>■ 교육장소</a:t>
            </a:r>
            <a:r>
              <a:rPr lang="en-US" altLang="ko-KR" sz="1400" b="1" dirty="0">
                <a:latin typeface="+mn-ea"/>
              </a:rPr>
              <a:t>: </a:t>
            </a:r>
            <a:r>
              <a:rPr lang="ko-KR" altLang="en-US" sz="1400" b="1" dirty="0">
                <a:latin typeface="+mn-ea"/>
              </a:rPr>
              <a:t>포항공과대학교 정보통신연구소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latin typeface="+mn-ea"/>
              </a:rPr>
              <a:t>■ </a:t>
            </a:r>
            <a:r>
              <a:rPr lang="ko-KR" altLang="en-US" sz="1400" b="1" dirty="0" err="1">
                <a:latin typeface="+mn-ea"/>
              </a:rPr>
              <a:t>교육문의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 </a:t>
            </a:r>
            <a:r>
              <a:rPr lang="ko-KR" altLang="en-US" sz="1400" b="1" dirty="0">
                <a:latin typeface="+mn-ea"/>
              </a:rPr>
              <a:t>김효주</a:t>
            </a:r>
            <a:r>
              <a:rPr lang="en-US" altLang="ko-KR" sz="1400" b="1" dirty="0">
                <a:latin typeface="+mn-ea"/>
              </a:rPr>
              <a:t>: 054-279-5612, smilehj277@postech.ac.kr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  </a:t>
            </a:r>
            <a:r>
              <a:rPr lang="ko-KR" altLang="en-US" sz="1400" b="1" dirty="0">
                <a:latin typeface="+mn-ea"/>
              </a:rPr>
              <a:t>강수현</a:t>
            </a:r>
            <a:r>
              <a:rPr lang="en-US" altLang="ko-KR" sz="1400" b="1" dirty="0">
                <a:latin typeface="+mn-ea"/>
              </a:rPr>
              <a:t>: 054-279-5615, suhyunkang@postech.ac.kr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4" y="1591135"/>
            <a:ext cx="6858000" cy="293157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0000FF"/>
                </a:solidFill>
                <a:latin typeface="+mn-ea"/>
              </a:rPr>
              <a:t>“</a:t>
            </a:r>
            <a:r>
              <a:rPr lang="ko-KR" altLang="en-US" sz="1600" b="1" dirty="0">
                <a:solidFill>
                  <a:srgbClr val="0000FF"/>
                </a:solidFill>
                <a:latin typeface="+mn-ea"/>
              </a:rPr>
              <a:t>경상북도 산업체</a:t>
            </a:r>
            <a:r>
              <a:rPr lang="en-US" altLang="ko-KR" sz="1600" b="1" dirty="0">
                <a:solidFill>
                  <a:srgbClr val="0000FF"/>
                </a:solidFill>
                <a:latin typeface="+mn-ea"/>
              </a:rPr>
              <a:t>, (</a:t>
            </a:r>
            <a:r>
              <a:rPr lang="ko-KR" altLang="en-US" sz="1600" b="1" dirty="0">
                <a:solidFill>
                  <a:srgbClr val="0000FF"/>
                </a:solidFill>
                <a:latin typeface="+mn-ea"/>
              </a:rPr>
              <a:t>예비</a:t>
            </a:r>
            <a:r>
              <a:rPr lang="en-US" altLang="ko-KR" sz="1600" b="1" dirty="0">
                <a:solidFill>
                  <a:srgbClr val="0000FF"/>
                </a:solidFill>
                <a:latin typeface="+mn-ea"/>
              </a:rPr>
              <a:t>)</a:t>
            </a:r>
            <a:r>
              <a:rPr lang="ko-KR" altLang="en-US" sz="1600" b="1" dirty="0" err="1">
                <a:solidFill>
                  <a:srgbClr val="0000FF"/>
                </a:solidFill>
                <a:latin typeface="+mn-ea"/>
              </a:rPr>
              <a:t>스타트업</a:t>
            </a:r>
            <a:r>
              <a:rPr lang="en-US" altLang="ko-KR" sz="1600" b="1" dirty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rgbClr val="0000FF"/>
                </a:solidFill>
                <a:latin typeface="+mn-ea"/>
              </a:rPr>
              <a:t>연구기관 엔지니어를 </a:t>
            </a:r>
            <a:endParaRPr lang="en-US" altLang="ko-KR" sz="1600" b="1" dirty="0">
              <a:solidFill>
                <a:srgbClr val="0000FF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FF"/>
                </a:solidFill>
                <a:latin typeface="+mn-ea"/>
              </a:rPr>
              <a:t>위한 실무 기술 교육 과정</a:t>
            </a:r>
            <a:r>
              <a:rPr lang="en-US" altLang="ko-KR" sz="160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600" b="1" dirty="0">
                <a:solidFill>
                  <a:srgbClr val="0000FF"/>
                </a:solidFill>
                <a:latin typeface="+mn-ea"/>
              </a:rPr>
              <a:t>운영</a:t>
            </a:r>
            <a:r>
              <a:rPr lang="en-US" altLang="ko-KR" sz="1600" b="1" dirty="0">
                <a:solidFill>
                  <a:srgbClr val="0000FF"/>
                </a:solidFill>
                <a:latin typeface="+mn-ea"/>
              </a:rPr>
              <a:t>”</a:t>
            </a:r>
          </a:p>
          <a:p>
            <a:pPr algn="ctr">
              <a:lnSpc>
                <a:spcPct val="150000"/>
              </a:lnSpc>
            </a:pPr>
            <a:endParaRPr lang="en-US" altLang="ko-KR" sz="500" b="1" dirty="0">
              <a:solidFill>
                <a:srgbClr val="0000FF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1.</a:t>
            </a:r>
            <a:r>
              <a:rPr lang="ko-KR" altLang="en-US" sz="1400" b="1" dirty="0">
                <a:latin typeface="+mn-ea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최고수준의 전문가 교수 강사진과 </a:t>
            </a:r>
            <a:r>
              <a:rPr lang="ko-KR" altLang="en-US" sz="1400" b="1" dirty="0" err="1">
                <a:solidFill>
                  <a:srgbClr val="FF0000"/>
                </a:solidFill>
                <a:latin typeface="+mn-ea"/>
              </a:rPr>
              <a:t>실습조교</a:t>
            </a:r>
            <a:r>
              <a:rPr lang="ko-KR" altLang="en-US" sz="1400" b="1" dirty="0" err="1">
                <a:latin typeface="+mn-ea"/>
              </a:rPr>
              <a:t>가</a:t>
            </a:r>
            <a:r>
              <a:rPr lang="ko-KR" altLang="en-US" sz="1400" b="1" dirty="0">
                <a:latin typeface="+mn-ea"/>
              </a:rPr>
              <a:t> 이끄는 강의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2. </a:t>
            </a:r>
            <a:r>
              <a:rPr lang="ko-KR" altLang="en-US" sz="1400" b="1" dirty="0">
                <a:latin typeface="+mn-ea"/>
              </a:rPr>
              <a:t>인공지능 분야의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핵심을 이해</a:t>
            </a:r>
            <a:r>
              <a:rPr lang="ko-KR" altLang="en-US" sz="1400" b="1" dirty="0">
                <a:latin typeface="+mn-ea"/>
              </a:rPr>
              <a:t>하여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실제 현업에서 인공지능 적용 가능 영역을 </a:t>
            </a:r>
            <a:endParaRPr lang="en-US" altLang="ko-KR" sz="14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발굴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및 해결을 주도할 수 있는 인재 양성</a:t>
            </a:r>
            <a:endParaRPr lang="en-US" altLang="ko-KR" sz="1400" b="1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3. </a:t>
            </a:r>
            <a:r>
              <a:rPr lang="ko-KR" altLang="en-US" sz="1400" b="1" dirty="0">
                <a:latin typeface="+mn-ea"/>
              </a:rPr>
              <a:t>필수적인 프로그래밍부터 최신 </a:t>
            </a:r>
            <a:r>
              <a:rPr lang="ko-KR" altLang="en-US" sz="1400" b="1" dirty="0" err="1">
                <a:latin typeface="+mn-ea"/>
              </a:rPr>
              <a:t>딥러닝까지</a:t>
            </a:r>
            <a:r>
              <a:rPr lang="ko-KR" altLang="en-US" sz="1400" b="1" dirty="0">
                <a:latin typeface="+mn-ea"/>
              </a:rPr>
              <a:t> 핵심만 추린 교육과정</a:t>
            </a:r>
            <a:endParaRPr lang="en-US" altLang="ko-KR" sz="14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4. </a:t>
            </a:r>
            <a:r>
              <a:rPr lang="ko-KR" altLang="en-US" sz="1400" b="1" dirty="0">
                <a:latin typeface="+mn-ea"/>
              </a:rPr>
              <a:t>이론과 실습의 병행을 통해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인공지능의 개념과 도구 습득에 초점</a:t>
            </a:r>
            <a:endParaRPr lang="en-US" altLang="ko-KR" sz="1400" b="1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5. </a:t>
            </a:r>
            <a:r>
              <a:rPr lang="ko-KR" altLang="en-US" sz="1400" b="1" dirty="0">
                <a:latin typeface="+mn-ea"/>
              </a:rPr>
              <a:t>학습 내용을 바탕으로 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AI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관점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문제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발굴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및 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AI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적용 가능성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활용 기법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습득</a:t>
            </a:r>
            <a:endParaRPr lang="en-US" altLang="ko-KR" sz="14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307649" y="201881"/>
            <a:ext cx="74090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경상북도 </a:t>
            </a:r>
            <a:r>
              <a:rPr lang="ko-KR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인공지능 산업 </a:t>
            </a:r>
            <a:endParaRPr lang="en-US" altLang="ko-K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/>
            <a:r>
              <a:rPr lang="ko-KR" alt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전문인력 양성 </a:t>
            </a:r>
            <a:r>
              <a:rPr lang="ko-KR" alt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교육프로그램</a:t>
            </a:r>
            <a:endParaRPr lang="ko-KR" alt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90003" y="4773886"/>
            <a:ext cx="1199407" cy="36821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600" b="1">
                <a:latin typeface="+mj-ea"/>
                <a:ea typeface="+mj-ea"/>
              </a:rPr>
              <a:t>교육개요</a:t>
            </a:r>
            <a:endParaRPr lang="ko-KR" altLang="en-US" sz="1400" b="1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5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92996"/>
              </p:ext>
            </p:extLst>
          </p:nvPr>
        </p:nvGraphicFramePr>
        <p:xfrm>
          <a:off x="5286" y="4123329"/>
          <a:ext cx="6852714" cy="482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615">
                  <a:extLst>
                    <a:ext uri="{9D8B030D-6E8A-4147-A177-3AD203B41FA5}">
                      <a16:colId xmlns:a16="http://schemas.microsoft.com/office/drawing/2014/main" xmlns="" val="1380527762"/>
                    </a:ext>
                  </a:extLst>
                </a:gridCol>
                <a:gridCol w="15938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02234">
                  <a:extLst>
                    <a:ext uri="{9D8B030D-6E8A-4147-A177-3AD203B41FA5}">
                      <a16:colId xmlns:a16="http://schemas.microsoft.com/office/drawing/2014/main" xmlns="" val="2203939911"/>
                    </a:ext>
                  </a:extLst>
                </a:gridCol>
              </a:tblGrid>
              <a:tr h="359184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</a:rPr>
                        <a:t>구     분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</a:rPr>
                        <a:t>교육일자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</a:rPr>
                        <a:t>교육과정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66729034"/>
                  </a:ext>
                </a:extLst>
              </a:tr>
              <a:tr h="63786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기초과정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29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빅데이터 분석</a:t>
                      </a:r>
                      <a:endParaRPr lang="en-US" altLang="ko-KR" sz="14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인공지능 개론</a:t>
                      </a:r>
                      <a:endParaRPr lang="en-US" altLang="ko-KR" sz="14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0665568"/>
                  </a:ext>
                </a:extLst>
              </a:tr>
              <a:tr h="6378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머신러닝 및 딥러닝 기초</a:t>
                      </a:r>
                    </a:p>
                    <a:p>
                      <a:pPr latinLnBrk="1">
                        <a:lnSpc>
                          <a:spcPts val="2000"/>
                        </a:lnSpc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강화학습 기초</a:t>
                      </a:r>
                      <a:endParaRPr lang="ko-KR" altLang="en-US" sz="1400" b="1" i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2379123"/>
                  </a:ext>
                </a:extLst>
              </a:tr>
              <a:tr h="637862"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심화과정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</a:t>
                      </a: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인공지능을 위한 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Python</a:t>
                      </a:r>
                      <a:r>
                        <a:rPr lang="en-US" altLang="ko-KR" sz="1400" b="1" i="0" baseline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i="0" baseline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프로그래밍</a:t>
                      </a:r>
                      <a:endParaRPr lang="en-US" altLang="ko-KR" sz="1400" b="1" i="0" baseline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기계학습에의 응용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통계적 분석 및 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EM 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알고리즘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1442932"/>
                  </a:ext>
                </a:extLst>
              </a:tr>
              <a:tr h="6378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</a:t>
                      </a: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altLang="ko-KR" sz="14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최적화 기법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문제 발굴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빅데이터 분석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78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18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</a:t>
                      </a: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인공지능 </a:t>
                      </a:r>
                      <a:r>
                        <a:rPr lang="en-US" altLang="ko-KR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&amp; 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머신러닝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78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26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</a:t>
                      </a: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딥러닝과 컴퓨터비전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9224342"/>
                  </a:ext>
                </a:extLst>
              </a:tr>
              <a:tr h="63786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)~</a:t>
                      </a: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 인공지능</a:t>
                      </a:r>
                      <a:r>
                        <a:rPr lang="en-US" altLang="ko-KR" sz="1400" b="1" i="0" baseline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&amp; </a:t>
                      </a:r>
                      <a:r>
                        <a:rPr lang="ko-KR" altLang="en-US" sz="1400" b="1" i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머신러닝 응용 과제 실습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490729"/>
              </p:ext>
            </p:extLst>
          </p:nvPr>
        </p:nvGraphicFramePr>
        <p:xfrm>
          <a:off x="0" y="601215"/>
          <a:ext cx="685800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12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72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구  분</a:t>
                      </a:r>
                      <a:endParaRPr lang="ko-KR" altLang="en-US" sz="14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기초과정</a:t>
                      </a:r>
                      <a:endParaRPr lang="ko-KR" altLang="en-US" sz="14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심화과정</a:t>
                      </a:r>
                      <a:endParaRPr lang="ko-KR" altLang="en-US" sz="14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tint val="66000"/>
                            <a:satMod val="160000"/>
                          </a:schemeClr>
                        </a:gs>
                        <a:gs pos="50000">
                          <a:schemeClr val="accent5">
                            <a:tint val="44500"/>
                            <a:satMod val="160000"/>
                          </a:schemeClr>
                        </a:gs>
                        <a:gs pos="100000">
                          <a:schemeClr val="accent5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지원자격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경상북도 산업체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(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예비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스타트업</a:t>
                      </a: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연구기관 엔지니어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선발방법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선착순 마감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서류 심사 및 면접 평가를 통한 교육생 선발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교  육  생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 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접수기간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 ~ 12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참고사항</a:t>
                      </a:r>
                      <a:endParaRPr lang="ko-KR" altLang="en-US" sz="14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기초과정</a:t>
                      </a:r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심화과정 중복 </a:t>
                      </a:r>
                      <a:r>
                        <a:rPr lang="ko-KR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신청 </a:t>
                      </a:r>
                      <a:r>
                        <a:rPr lang="ko-KR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가능</a:t>
                      </a:r>
                      <a:endParaRPr lang="en-US" altLang="ko-KR" sz="1400" b="1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ts val="2000"/>
                        </a:lnSpc>
                      </a:pPr>
                      <a:r>
                        <a:rPr lang="en-US" altLang="ko-KR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심화과정 </a:t>
                      </a:r>
                      <a:r>
                        <a:rPr lang="en-US" altLang="ko-KR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Module</a:t>
                      </a:r>
                      <a:r>
                        <a:rPr lang="ko-KR" altLang="en-US" sz="1400" b="1" baseline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별 </a:t>
                      </a:r>
                      <a:r>
                        <a:rPr lang="en-US" altLang="ko-KR" sz="1400" b="1" baseline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주간 단위</a:t>
                      </a:r>
                      <a:r>
                        <a:rPr lang="en-US" altLang="ko-KR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신청 가능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ts val="2000"/>
                        </a:lnSpc>
                      </a:pPr>
                      <a:endParaRPr lang="ko-KR" altLang="en-US" sz="1100" b="1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4" name="직사각형 23"/>
          <p:cNvSpPr/>
          <p:nvPr/>
        </p:nvSpPr>
        <p:spPr>
          <a:xfrm>
            <a:off x="5286" y="139252"/>
            <a:ext cx="1199407" cy="36821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600" b="1">
                <a:latin typeface="+mj-ea"/>
                <a:ea typeface="+mj-ea"/>
              </a:rPr>
              <a:t>교육선발</a:t>
            </a:r>
            <a:endParaRPr lang="ko-KR" altLang="en-US" sz="1400" b="1"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0" y="3656288"/>
            <a:ext cx="1199407" cy="36821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600" b="1">
                <a:latin typeface="+mj-ea"/>
                <a:ea typeface="+mj-ea"/>
              </a:rPr>
              <a:t>교육과정</a:t>
            </a:r>
            <a:endParaRPr lang="ko-KR" altLang="en-US" sz="1400" b="1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21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729" y="5146548"/>
            <a:ext cx="1419995" cy="4003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55" y="5696769"/>
            <a:ext cx="2653564" cy="45578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971" y="5832574"/>
            <a:ext cx="1930436" cy="2780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750" y="531332"/>
            <a:ext cx="6816437" cy="1569660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>
                <a:latin typeface="+mn-ea"/>
              </a:rPr>
              <a:t>■ 전체 강의 일수의 </a:t>
            </a:r>
            <a:r>
              <a:rPr lang="en-US" altLang="ko-KR" sz="1400" b="1">
                <a:solidFill>
                  <a:srgbClr val="FF0000"/>
                </a:solidFill>
                <a:latin typeface="+mn-ea"/>
              </a:rPr>
              <a:t>80% </a:t>
            </a:r>
            <a:r>
              <a:rPr lang="ko-KR" altLang="en-US" sz="1400" b="1">
                <a:solidFill>
                  <a:srgbClr val="FF0000"/>
                </a:solidFill>
                <a:latin typeface="+mn-ea"/>
              </a:rPr>
              <a:t>이상을 출석하여야 교육을 수료할 수 있음</a:t>
            </a:r>
            <a:r>
              <a:rPr lang="en-US" altLang="ko-KR" sz="1400" b="1">
                <a:solidFill>
                  <a:srgbClr val="FF0000"/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b="1">
                <a:latin typeface="+mn-ea"/>
              </a:rPr>
              <a:t>    (</a:t>
            </a:r>
            <a:r>
              <a:rPr lang="ko-KR" altLang="en-US" sz="1400" b="1">
                <a:latin typeface="+mn-ea"/>
              </a:rPr>
              <a:t>단</a:t>
            </a:r>
            <a:r>
              <a:rPr lang="en-US" altLang="ko-KR" sz="1400" b="1">
                <a:latin typeface="+mn-ea"/>
              </a:rPr>
              <a:t>, </a:t>
            </a:r>
            <a:r>
              <a:rPr lang="ko-KR" altLang="en-US" sz="1400" b="1">
                <a:latin typeface="+mn-ea"/>
              </a:rPr>
              <a:t>경조사 등의 특별한 사유가 있을 경우 증빙서류 제출 시 출석으로 인정</a:t>
            </a:r>
            <a:r>
              <a:rPr lang="en-US" altLang="ko-KR" sz="1400" b="1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400" b="1">
                <a:latin typeface="+mn-ea"/>
              </a:rPr>
              <a:t>■ 평가기준 </a:t>
            </a:r>
            <a:r>
              <a:rPr lang="en-US" altLang="ko-KR" sz="1400" b="1">
                <a:latin typeface="+mn-ea"/>
              </a:rPr>
              <a:t>[</a:t>
            </a:r>
            <a:r>
              <a:rPr lang="ko-KR" altLang="en-US" sz="1400" b="1">
                <a:latin typeface="+mn-ea"/>
              </a:rPr>
              <a:t>심화과정에 한함</a:t>
            </a:r>
            <a:r>
              <a:rPr lang="en-US" altLang="ko-KR" sz="1400" b="1">
                <a:latin typeface="+mn-ea"/>
              </a:rPr>
              <a:t>.]</a:t>
            </a:r>
            <a:br>
              <a:rPr lang="en-US" altLang="ko-KR" sz="1400" b="1">
                <a:latin typeface="+mn-ea"/>
              </a:rPr>
            </a:br>
            <a:r>
              <a:rPr lang="en-US" altLang="ko-KR" sz="1400" b="1">
                <a:latin typeface="+mn-ea"/>
              </a:rPr>
              <a:t>    </a:t>
            </a:r>
            <a:r>
              <a:rPr lang="ko-KR" altLang="en-US" sz="1400" b="1">
                <a:latin typeface="+mn-ea"/>
              </a:rPr>
              <a:t>출석 </a:t>
            </a:r>
            <a:r>
              <a:rPr lang="en-US" altLang="ko-KR" sz="1400" b="1">
                <a:latin typeface="+mn-ea"/>
              </a:rPr>
              <a:t>20%, </a:t>
            </a:r>
            <a:r>
              <a:rPr lang="ko-KR" altLang="en-US" sz="1400" b="1">
                <a:latin typeface="+mn-ea"/>
              </a:rPr>
              <a:t>과제실습 </a:t>
            </a:r>
            <a:r>
              <a:rPr lang="en-US" altLang="ko-KR" sz="1400" b="1">
                <a:latin typeface="+mn-ea"/>
              </a:rPr>
              <a:t>30%, </a:t>
            </a:r>
            <a:r>
              <a:rPr lang="ko-KR" altLang="en-US" sz="1400" b="1">
                <a:latin typeface="+mn-ea"/>
              </a:rPr>
              <a:t>학습참여도 </a:t>
            </a:r>
            <a:r>
              <a:rPr lang="en-US" altLang="ko-KR" sz="1400" b="1">
                <a:latin typeface="+mn-ea"/>
              </a:rPr>
              <a:t>20%, Final Test: 30%</a:t>
            </a:r>
          </a:p>
        </p:txBody>
      </p:sp>
      <p:sp>
        <p:nvSpPr>
          <p:cNvPr id="3" name="직사각형 2">
            <a:hlinkClick r:id="rId6"/>
          </p:cNvPr>
          <p:cNvSpPr/>
          <p:nvPr/>
        </p:nvSpPr>
        <p:spPr>
          <a:xfrm>
            <a:off x="1192574" y="2590020"/>
            <a:ext cx="1790117" cy="54507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교육 신청하기</a:t>
            </a:r>
          </a:p>
        </p:txBody>
      </p:sp>
      <p:sp>
        <p:nvSpPr>
          <p:cNvPr id="13" name="직사각형 12">
            <a:hlinkClick r:id="rId7"/>
          </p:cNvPr>
          <p:cNvSpPr/>
          <p:nvPr/>
        </p:nvSpPr>
        <p:spPr>
          <a:xfrm>
            <a:off x="3886290" y="2590020"/>
            <a:ext cx="1790117" cy="54507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교육 문의하기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90005" y="335352"/>
            <a:ext cx="1199407" cy="36821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600" b="1">
                <a:latin typeface="+mj-ea"/>
                <a:ea typeface="+mj-ea"/>
              </a:rPr>
              <a:t>교육과정</a:t>
            </a:r>
            <a:endParaRPr lang="ko-KR" altLang="en-US" sz="1400" b="1">
              <a:latin typeface="+mj-ea"/>
              <a:ea typeface="+mj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2665" y="5832574"/>
            <a:ext cx="8130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ko-KR" altLang="en-US" sz="1600" b="1" smtClean="0">
                <a:ln/>
                <a:latin typeface="+mn-ea"/>
              </a:rPr>
              <a:t> 주관</a:t>
            </a:r>
            <a:r>
              <a:rPr lang="en-US" altLang="ko-KR" sz="1600" b="1" smtClean="0">
                <a:ln/>
                <a:latin typeface="+mn-ea"/>
              </a:rPr>
              <a:t>)</a:t>
            </a:r>
            <a:r>
              <a:rPr lang="ko-KR" altLang="en-US" sz="1600" b="1" smtClean="0">
                <a:ln/>
                <a:latin typeface="+mn-ea"/>
              </a:rPr>
              <a:t> </a:t>
            </a:r>
            <a:endParaRPr lang="ko-KR" altLang="en-US" sz="1600" b="1">
              <a:ln/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0686" y="5165571"/>
            <a:ext cx="8130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ko-KR" altLang="en-US" sz="1600" b="1" smtClean="0">
                <a:ln/>
                <a:latin typeface="+mn-ea"/>
              </a:rPr>
              <a:t> 주최</a:t>
            </a:r>
            <a:r>
              <a:rPr lang="en-US" altLang="ko-KR" sz="1600" b="1" smtClean="0">
                <a:ln/>
                <a:latin typeface="+mn-ea"/>
              </a:rPr>
              <a:t>)</a:t>
            </a:r>
            <a:r>
              <a:rPr lang="ko-KR" altLang="en-US" sz="1600" b="1" smtClean="0">
                <a:ln/>
                <a:latin typeface="+mn-ea"/>
              </a:rPr>
              <a:t> </a:t>
            </a:r>
            <a:endParaRPr lang="ko-KR" altLang="en-US" sz="1600" b="1">
              <a:ln/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50" y="3450746"/>
            <a:ext cx="6816437" cy="159274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b="1" smtClean="0"/>
              <a:t>*</a:t>
            </a:r>
            <a:r>
              <a:rPr lang="en-US" altLang="ko-KR" sz="1300" b="1" smtClean="0">
                <a:solidFill>
                  <a:srgbClr val="0000FF"/>
                </a:solidFill>
              </a:rPr>
              <a:t> </a:t>
            </a:r>
            <a:r>
              <a:rPr lang="ko-KR" altLang="en-US" sz="1300" b="1" smtClean="0">
                <a:solidFill>
                  <a:srgbClr val="FF0000"/>
                </a:solidFill>
              </a:rPr>
              <a:t>심화과정 </a:t>
            </a:r>
            <a:r>
              <a:rPr lang="ko-KR" altLang="en-US" sz="1300" b="1" smtClean="0">
                <a:solidFill>
                  <a:srgbClr val="FF0000"/>
                </a:solidFill>
              </a:rPr>
              <a:t>신청자의 경우 </a:t>
            </a:r>
            <a:r>
              <a:rPr lang="ko-KR" altLang="en-US" sz="1300" b="1" smtClean="0"/>
              <a:t>교육 신청 후 필히 </a:t>
            </a:r>
            <a:r>
              <a:rPr lang="ko-KR" altLang="en-US" sz="1300" b="1" u="sng" smtClean="0"/>
              <a:t>아래의 서류를 추가적으로 제출해</a:t>
            </a:r>
            <a:r>
              <a:rPr lang="ko-KR" altLang="en-US" sz="1300" b="1" smtClean="0"/>
              <a:t> 주십시오</a:t>
            </a:r>
            <a:r>
              <a:rPr lang="en-US" altLang="ko-KR" sz="1300" b="1" smtClean="0"/>
              <a:t>. </a:t>
            </a:r>
            <a:endParaRPr lang="en-US" altLang="ko-KR" sz="1300" b="1" smtClean="0"/>
          </a:p>
          <a:p>
            <a:pPr>
              <a:lnSpc>
                <a:spcPct val="150000"/>
              </a:lnSpc>
            </a:pPr>
            <a:r>
              <a:rPr lang="en-US" altLang="ko-KR" sz="1300" b="1" smtClean="0"/>
              <a:t>** </a:t>
            </a:r>
            <a:r>
              <a:rPr lang="ko-KR" altLang="en-US" sz="1300" b="1" smtClean="0"/>
              <a:t>심화과정 입과지원서는 </a:t>
            </a:r>
            <a:r>
              <a:rPr lang="ko-KR" altLang="en-US" sz="1300" b="1" smtClean="0">
                <a:solidFill>
                  <a:srgbClr val="FF0000"/>
                </a:solidFill>
              </a:rPr>
              <a:t>교육생 및 교육생 소속 기관의 요구사항을 파악하여 맞춤형 교육</a:t>
            </a:r>
            <a:endParaRPr lang="en-US" altLang="ko-KR" sz="1300" b="1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300" b="1">
                <a:solidFill>
                  <a:srgbClr val="FF0000"/>
                </a:solidFill>
              </a:rPr>
              <a:t> </a:t>
            </a:r>
            <a:r>
              <a:rPr lang="en-US" altLang="ko-KR" sz="1300" b="1" smtClean="0">
                <a:solidFill>
                  <a:srgbClr val="FF0000"/>
                </a:solidFill>
              </a:rPr>
              <a:t>    </a:t>
            </a:r>
            <a:r>
              <a:rPr lang="ko-KR" altLang="en-US" sz="1300" b="1" smtClean="0">
                <a:solidFill>
                  <a:srgbClr val="FF0000"/>
                </a:solidFill>
              </a:rPr>
              <a:t>커리큘럼 구성</a:t>
            </a:r>
            <a:r>
              <a:rPr lang="ko-KR" altLang="en-US" sz="1300" b="1" smtClean="0"/>
              <a:t>에</a:t>
            </a:r>
            <a:r>
              <a:rPr lang="ko-KR" altLang="en-US" sz="1300" b="1" smtClean="0">
                <a:solidFill>
                  <a:srgbClr val="FF0000"/>
                </a:solidFill>
              </a:rPr>
              <a:t> </a:t>
            </a:r>
            <a:r>
              <a:rPr lang="ko-KR" altLang="en-US" sz="1300" b="1" smtClean="0"/>
              <a:t>필수적인 부분이니 반드시 제출해 주시기 바랍니다</a:t>
            </a:r>
            <a:r>
              <a:rPr lang="en-US" altLang="ko-KR" sz="1300" b="1" smtClean="0"/>
              <a:t>.</a:t>
            </a:r>
            <a:endParaRPr lang="en-US" altLang="ko-KR" sz="1300" b="1" smtClean="0"/>
          </a:p>
          <a:p>
            <a:pPr>
              <a:lnSpc>
                <a:spcPct val="150000"/>
              </a:lnSpc>
            </a:pPr>
            <a:r>
              <a:rPr lang="en-US" altLang="ko-KR" sz="1300" b="1" smtClean="0"/>
              <a:t>   </a:t>
            </a:r>
            <a:r>
              <a:rPr lang="ko-KR" altLang="en-US" sz="1300" b="1" smtClean="0"/>
              <a:t>■</a:t>
            </a:r>
            <a:r>
              <a:rPr lang="en-US" altLang="ko-KR" sz="1300" b="1" smtClean="0"/>
              <a:t> </a:t>
            </a:r>
            <a:r>
              <a:rPr lang="ko-KR" altLang="en-US" sz="1300" b="1" smtClean="0"/>
              <a:t>추가 제출 서류</a:t>
            </a:r>
            <a:r>
              <a:rPr lang="en-US" altLang="ko-KR" sz="1300" b="1" smtClean="0"/>
              <a:t>: </a:t>
            </a:r>
            <a:r>
              <a:rPr lang="ko-KR" altLang="en-US" sz="1300" b="1" smtClean="0"/>
              <a:t>입과지원서 </a:t>
            </a:r>
            <a:r>
              <a:rPr lang="en-US" altLang="ko-KR" sz="1300" b="1" smtClean="0"/>
              <a:t>(</a:t>
            </a:r>
            <a:r>
              <a:rPr lang="ko-KR" altLang="en-US" sz="1300" b="1" smtClean="0"/>
              <a:t>양식 다운로드</a:t>
            </a:r>
            <a:r>
              <a:rPr lang="en-US" altLang="ko-KR" sz="1300" b="1" smtClean="0"/>
              <a:t>) 1</a:t>
            </a:r>
            <a:r>
              <a:rPr lang="ko-KR" altLang="en-US" sz="1300" b="1" smtClean="0"/>
              <a:t>부</a:t>
            </a:r>
            <a:r>
              <a:rPr lang="en-US" altLang="ko-KR" sz="1300" b="1" smtClean="0"/>
              <a:t>, </a:t>
            </a:r>
            <a:r>
              <a:rPr lang="ko-KR" altLang="en-US" sz="1300" b="1" smtClean="0"/>
              <a:t>재직증명서 </a:t>
            </a:r>
            <a:r>
              <a:rPr lang="en-US" altLang="ko-KR" sz="1300" b="1" smtClean="0"/>
              <a:t>1</a:t>
            </a:r>
            <a:r>
              <a:rPr lang="ko-KR" altLang="en-US" sz="1300" b="1" smtClean="0"/>
              <a:t>부</a:t>
            </a:r>
            <a:endParaRPr lang="en-US" altLang="ko-KR" sz="1300" b="1" smtClean="0"/>
          </a:p>
          <a:p>
            <a:pPr>
              <a:lnSpc>
                <a:spcPct val="150000"/>
              </a:lnSpc>
            </a:pPr>
            <a:r>
              <a:rPr lang="ko-KR" altLang="en-US" sz="1300" b="1" smtClean="0"/>
              <a:t>   ■ 제출 방법</a:t>
            </a:r>
            <a:r>
              <a:rPr lang="en-US" altLang="ko-KR" sz="1300" b="1" smtClean="0"/>
              <a:t>: </a:t>
            </a:r>
            <a:r>
              <a:rPr lang="ko-KR" altLang="en-US" sz="1300" b="1" smtClean="0"/>
              <a:t>담당자</a:t>
            </a:r>
            <a:r>
              <a:rPr lang="en-US" altLang="ko-KR" sz="1300" b="1" smtClean="0"/>
              <a:t>(</a:t>
            </a:r>
            <a:r>
              <a:rPr lang="ko-KR" altLang="en-US" sz="1300" b="1" smtClean="0"/>
              <a:t>김효주</a:t>
            </a:r>
            <a:r>
              <a:rPr lang="en-US" altLang="ko-KR" sz="1300" b="1" smtClean="0"/>
              <a:t>, E. </a:t>
            </a:r>
            <a:r>
              <a:rPr lang="en-US" altLang="ko-KR" sz="1300" b="1" smtClean="0">
                <a:hlinkClick r:id="rId7"/>
              </a:rPr>
              <a:t>smilehj277@postech.ac.kr</a:t>
            </a:r>
            <a:r>
              <a:rPr lang="en-US" altLang="ko-KR" sz="1300" b="1" smtClean="0"/>
              <a:t>)</a:t>
            </a:r>
            <a:r>
              <a:rPr lang="ko-KR" altLang="en-US" sz="1300" b="1" smtClean="0"/>
              <a:t>에게</a:t>
            </a:r>
            <a:r>
              <a:rPr lang="en-US" altLang="ko-KR" sz="1300" b="1" smtClean="0"/>
              <a:t> E-mail </a:t>
            </a:r>
            <a:r>
              <a:rPr lang="ko-KR" altLang="en-US" sz="1300" b="1" smtClean="0"/>
              <a:t>제출</a:t>
            </a:r>
            <a:endParaRPr lang="en-US" altLang="ko-KR" sz="1300" b="1"/>
          </a:p>
        </p:txBody>
      </p:sp>
    </p:spTree>
    <p:extLst>
      <p:ext uri="{BB962C8B-B14F-4D97-AF65-F5344CB8AC3E}">
        <p14:creationId xmlns:p14="http://schemas.microsoft.com/office/powerpoint/2010/main" val="37049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4251</TotalTime>
  <Words>538</Words>
  <Application>Microsoft Office PowerPoint</Application>
  <PresentationFormat>화면 슬라이드 쇼(4:3)</PresentationFormat>
  <Paragraphs>83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160</cp:revision>
  <cp:lastPrinted>2017-09-19T02:56:32Z</cp:lastPrinted>
  <dcterms:created xsi:type="dcterms:W3CDTF">2017-08-08T06:12:09Z</dcterms:created>
  <dcterms:modified xsi:type="dcterms:W3CDTF">2017-11-09T08:18:24Z</dcterms:modified>
</cp:coreProperties>
</file>